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slideLayout" Target="../slideLayouts/slideLayout11.xml"/><Relationship Id="rId1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95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343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78034" y="658297"/>
            <a:ext cx="1476613" cy="355521"/>
          </a:xfrm>
          <a:prstGeom prst="roundRect">
            <a:avLst>
              <a:gd name="adj" fmla="val 18677"/>
            </a:avLst>
          </a:prstGeom>
          <a:solidFill>
            <a:srgbClr val="D9EDF2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501" y="756999"/>
            <a:ext cx="157996" cy="1579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33436" y="717471"/>
            <a:ext cx="100274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 PLAN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178034" y="1092756"/>
            <a:ext cx="6416040" cy="61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Recommendations</a:t>
            </a:r>
            <a:endParaRPr lang="en-US" sz="3850" dirty="0"/>
          </a:p>
        </p:txBody>
      </p:sp>
      <p:sp>
        <p:nvSpPr>
          <p:cNvPr id="7" name="Shape 3"/>
          <p:cNvSpPr/>
          <p:nvPr/>
        </p:nvSpPr>
        <p:spPr>
          <a:xfrm>
            <a:off x="6375678" y="2302907"/>
            <a:ext cx="197525" cy="889159"/>
          </a:xfrm>
          <a:prstGeom prst="roundRect">
            <a:avLst>
              <a:gd name="adj" fmla="val 4202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78034" y="2173248"/>
            <a:ext cx="592812" cy="592812"/>
          </a:xfrm>
          <a:prstGeom prst="roundRect">
            <a:avLst>
              <a:gd name="adj" fmla="val 7712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6267" y="2321481"/>
            <a:ext cx="296347" cy="2963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68371" y="2204085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6968371" y="2631281"/>
            <a:ext cx="6970395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convert 2,847 non-subscribers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6672024" y="3686056"/>
            <a:ext cx="197525" cy="889159"/>
          </a:xfrm>
          <a:prstGeom prst="roundRect">
            <a:avLst>
              <a:gd name="adj" fmla="val 4202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6474381" y="3556397"/>
            <a:ext cx="592812" cy="592812"/>
          </a:xfrm>
          <a:prstGeom prst="roundRect">
            <a:avLst>
              <a:gd name="adj" fmla="val 7712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2613" y="3704630"/>
            <a:ext cx="296347" cy="29634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264718" y="3587234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Loyalty Programs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7264718" y="4014430"/>
            <a:ext cx="6674048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958 repeat buyers to strengthen retention</a:t>
            </a:r>
            <a:endParaRPr lang="en-US" sz="1550" dirty="0"/>
          </a:p>
        </p:txBody>
      </p:sp>
      <p:sp>
        <p:nvSpPr>
          <p:cNvPr id="17" name="Shape 11"/>
          <p:cNvSpPr/>
          <p:nvPr/>
        </p:nvSpPr>
        <p:spPr>
          <a:xfrm>
            <a:off x="6968490" y="5069205"/>
            <a:ext cx="197525" cy="889159"/>
          </a:xfrm>
          <a:prstGeom prst="roundRect">
            <a:avLst>
              <a:gd name="adj" fmla="val 4202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8" name="Shape 12"/>
          <p:cNvSpPr/>
          <p:nvPr/>
        </p:nvSpPr>
        <p:spPr>
          <a:xfrm>
            <a:off x="6770846" y="4939546"/>
            <a:ext cx="592812" cy="592812"/>
          </a:xfrm>
          <a:prstGeom prst="roundRect">
            <a:avLst>
              <a:gd name="adj" fmla="val 7712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9079" y="5087779"/>
            <a:ext cx="296347" cy="296347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561183" y="4970383"/>
            <a:ext cx="258103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21" name="Text 14"/>
          <p:cNvSpPr/>
          <p:nvPr/>
        </p:nvSpPr>
        <p:spPr>
          <a:xfrm>
            <a:off x="7561183" y="5397579"/>
            <a:ext cx="637758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boosts with margin control on high-discount products</a:t>
            </a:r>
            <a:endParaRPr lang="en-US" sz="1550" dirty="0"/>
          </a:p>
        </p:txBody>
      </p:sp>
      <p:sp>
        <p:nvSpPr>
          <p:cNvPr id="22" name="Shape 15"/>
          <p:cNvSpPr/>
          <p:nvPr/>
        </p:nvSpPr>
        <p:spPr>
          <a:xfrm>
            <a:off x="7264956" y="6452354"/>
            <a:ext cx="197525" cy="1118711"/>
          </a:xfrm>
          <a:prstGeom prst="roundRect">
            <a:avLst>
              <a:gd name="adj" fmla="val 4202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3" name="Shape 16"/>
          <p:cNvSpPr/>
          <p:nvPr/>
        </p:nvSpPr>
        <p:spPr>
          <a:xfrm>
            <a:off x="7067312" y="6322695"/>
            <a:ext cx="592812" cy="592812"/>
          </a:xfrm>
          <a:prstGeom prst="roundRect">
            <a:avLst>
              <a:gd name="adj" fmla="val 7712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5545" y="6470928"/>
            <a:ext cx="296347" cy="296347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857649" y="6353532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26" name="Text 18"/>
          <p:cNvSpPr/>
          <p:nvPr/>
        </p:nvSpPr>
        <p:spPr>
          <a:xfrm>
            <a:off x="7857649" y="6780728"/>
            <a:ext cx="6081117" cy="592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young adults, express shipping users, and top-rated products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600569"/>
            <a:ext cx="1957983" cy="408146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668554"/>
            <a:ext cx="168580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0994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261729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3.9K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900113" y="6293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783943"/>
            <a:ext cx="304800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125278" y="526172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4231719" y="6293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125278" y="6783943"/>
            <a:ext cx="304811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customer and purchase features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456884" y="526172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$59.76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7563326" y="6293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56884" y="6783943"/>
            <a:ext cx="304811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 transaction value across all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788491" y="526172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3.75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10894933" y="6293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788491" y="6783943"/>
            <a:ext cx="304811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satisfaction score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19833"/>
            <a:ext cx="2137291" cy="423386"/>
          </a:xfrm>
          <a:prstGeom prst="roundRect">
            <a:avLst>
              <a:gd name="adj" fmla="val 18001"/>
            </a:avLst>
          </a:prstGeom>
          <a:noFill/>
          <a:ln w="7620">
            <a:solidFill>
              <a:srgbClr val="95CCDA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68616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595438"/>
            <a:ext cx="157769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33945"/>
            <a:ext cx="6531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8288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37930"/>
            <a:ext cx="4196358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3612237"/>
            <a:ext cx="35211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4102656"/>
            <a:ext cx="41963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dataset, checked structure and summary statistics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16962" y="308288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437930"/>
            <a:ext cx="4196358" cy="30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16962" y="3612237"/>
            <a:ext cx="2878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216962" y="4102656"/>
            <a:ext cx="41963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37 missing review ratings using category medians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40133" y="308288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437930"/>
            <a:ext cx="4196358" cy="304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640133" y="3612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640133" y="4102656"/>
            <a:ext cx="41963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51798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12118"/>
            <a:ext cx="6407944" cy="304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93790" y="5709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93790" y="6199584"/>
            <a:ext cx="640794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Standardized columns, removed redundant promo code field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7428548" y="51798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5512118"/>
            <a:ext cx="6407944" cy="3048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428548" y="5709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7428548" y="6199584"/>
            <a:ext cx="640794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for advanced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56548"/>
            <a:ext cx="1719858" cy="408146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0698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24533"/>
            <a:ext cx="117550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554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59512"/>
            <a:ext cx="7604284" cy="400109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735348" y="67910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43139"/>
          </a:solidFill>
          <a:ln/>
        </p:spPr>
      </p:sp>
      <p:sp>
        <p:nvSpPr>
          <p:cNvPr id="8" name="Text 4"/>
          <p:cNvSpPr/>
          <p:nvPr/>
        </p:nvSpPr>
        <p:spPr>
          <a:xfrm>
            <a:off x="4023122" y="6791087"/>
            <a:ext cx="4966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72132" y="679108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1A1B9"/>
          </a:solidFill>
          <a:ln/>
        </p:spPr>
      </p:sp>
      <p:sp>
        <p:nvSpPr>
          <p:cNvPr id="10" name="Text 6"/>
          <p:cNvSpPr/>
          <p:nvPr/>
        </p:nvSpPr>
        <p:spPr>
          <a:xfrm>
            <a:off x="4959906" y="6791087"/>
            <a:ext cx="7406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959096" y="2731175"/>
            <a:ext cx="46687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Male customers drive revenue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8959096" y="3383280"/>
            <a:ext cx="48850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shoppers generate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68% of total revenue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significantly outpacing female customers.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959096" y="4267676"/>
            <a:ext cx="48850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insight suggests targeted marketing opportunities for both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75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30091"/>
            <a:ext cx="4196358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9611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289929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4600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197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687485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3.86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630091"/>
            <a:ext cx="4196358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599611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289929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24600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3197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3687485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3.84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630091"/>
            <a:ext cx="4196358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599611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2289929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24600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3197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3687485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3.82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93790" y="4851916"/>
            <a:ext cx="6407944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21436"/>
            <a:ext cx="6407944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4511754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61614" y="46818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051084" y="5418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051084" y="5909310"/>
            <a:ext cx="58933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3.80</a:t>
            </a:r>
            <a:endParaRPr lang="en-US" sz="1750" dirty="0"/>
          </a:p>
        </p:txBody>
      </p:sp>
      <p:sp>
        <p:nvSpPr>
          <p:cNvPr id="27" name="Shape 17"/>
          <p:cNvSpPr/>
          <p:nvPr/>
        </p:nvSpPr>
        <p:spPr>
          <a:xfrm>
            <a:off x="7428548" y="4851916"/>
            <a:ext cx="6407944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548" y="4821436"/>
            <a:ext cx="6407944" cy="12192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2298" y="4511754"/>
            <a:ext cx="680442" cy="68044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496371" y="46818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19"/>
          <p:cNvSpPr/>
          <p:nvPr/>
        </p:nvSpPr>
        <p:spPr>
          <a:xfrm>
            <a:off x="7685842" y="5418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685842" y="5909310"/>
            <a:ext cx="58933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3.78</a:t>
            </a:r>
            <a:endParaRPr lang="en-US" sz="1750" dirty="0"/>
          </a:p>
        </p:txBody>
      </p:sp>
      <p:sp>
        <p:nvSpPr>
          <p:cNvPr id="33" name="Text 21"/>
          <p:cNvSpPr/>
          <p:nvPr/>
        </p:nvSpPr>
        <p:spPr>
          <a:xfrm>
            <a:off x="793790" y="676191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products consistently deliver customer satisfaction and should be featured prominently in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50727"/>
            <a:ext cx="2216110" cy="423386"/>
          </a:xfrm>
          <a:prstGeom prst="roundRect">
            <a:avLst>
              <a:gd name="adj" fmla="val 18001"/>
            </a:avLst>
          </a:prstGeom>
          <a:noFill/>
          <a:ln w="7620">
            <a:solidFill>
              <a:srgbClr val="95CCD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126331"/>
            <a:ext cx="192869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64838"/>
            <a:ext cx="9011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Understanding Our Customer Base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1743789" y="4072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63189"/>
            <a:ext cx="378523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39439"/>
            <a:ext cx="378523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purchasers driving consistent revenue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613779"/>
            <a:ext cx="4564975" cy="4564975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726424"/>
            <a:ext cx="339328" cy="3393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7790" y="2931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3421856"/>
            <a:ext cx="3898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937790" y="3898106"/>
            <a:ext cx="3898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Engaged shoppers with growth potential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613779"/>
            <a:ext cx="4564975" cy="4564975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342799"/>
            <a:ext cx="339328" cy="33932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37790" y="5554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937790" y="6044565"/>
            <a:ext cx="3898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9937790" y="6520815"/>
            <a:ext cx="3898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Fresh opportunities for conversion</a:t>
            </a:r>
            <a:endParaRPr lang="en-US" sz="17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613779"/>
            <a:ext cx="4564975" cy="4564975"/>
          </a:xfrm>
          <a:prstGeom prst="rect">
            <a:avLst/>
          </a:prstGeom>
        </p:spPr>
      </p:pic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6110049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874" y="408980"/>
            <a:ext cx="4771668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Subscription Status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914769" y="2224802"/>
            <a:ext cx="1823442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27%</a:t>
            </a:r>
            <a:endParaRPr lang="en-US" sz="2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744" y="1298258"/>
            <a:ext cx="2223730" cy="22237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00005" y="3707249"/>
            <a:ext cx="185308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Subscribers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18874" y="4087058"/>
            <a:ext cx="6615470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1,053 customers enrolled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2914769" y="5569387"/>
            <a:ext cx="1823442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73%</a:t>
            </a:r>
            <a:endParaRPr lang="en-US" sz="2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44" y="4642842"/>
            <a:ext cx="2223730" cy="22237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900005" y="7051834"/>
            <a:ext cx="185308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Non-Subscribers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518874" y="7431643"/>
            <a:ext cx="6615470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2,847 customers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503676" y="1242774"/>
            <a:ext cx="255460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Subscription Opportunity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03676" y="1669018"/>
            <a:ext cx="6615470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Despite similar average spend ($59.49 vs $59.87), </a:t>
            </a:r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massive untapped potential</a:t>
            </a:r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exists in converting non-subscribers.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7503676" y="2246948"/>
            <a:ext cx="6615470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958 repeat buyers with 5+ purchases haven't subscribed yet.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6377" y="421481"/>
            <a:ext cx="1468041" cy="275868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28293" y="498157"/>
            <a:ext cx="122515" cy="1225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12006" y="467439"/>
            <a:ext cx="1100495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INSIGHTS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536377" y="758547"/>
            <a:ext cx="4045506" cy="478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77" y="1467207"/>
            <a:ext cx="13557647" cy="75922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377" y="9231868"/>
            <a:ext cx="13557647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lead revenue generation, but all age groups contribute relatively evenly—indicating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0088"/>
            <a:ext cx="6815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Discount Strategy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09029"/>
            <a:ext cx="3664744" cy="2334101"/>
          </a:xfrm>
          <a:prstGeom prst="roundRect">
            <a:avLst>
              <a:gd name="adj" fmla="val 408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943463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88212"/>
            <a:ext cx="31958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839 customers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used discounts but spent above average ($60+)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709029"/>
            <a:ext cx="3664863" cy="2334101"/>
          </a:xfrm>
          <a:prstGeom prst="roundRect">
            <a:avLst>
              <a:gd name="adj" fmla="val 408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94346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788212"/>
            <a:ext cx="319599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 (50%), Sneakers (49.66%), Coat (49.07%) rely heavily on promotions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69944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0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Shipping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994797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customers spend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$2 more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 average than standard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2026-01-01T09:29:02Z</dcterms:created>
  <dcterms:modified xsi:type="dcterms:W3CDTF">2026-01-01T09:29:02Z</dcterms:modified>
</cp:coreProperties>
</file>